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Nunito"/>
      <p:regular r:id="rId31"/>
      <p:bold r:id="rId32"/>
      <p:italic r:id="rId33"/>
      <p:boldItalic r:id="rId34"/>
    </p:embeddedFont>
    <p:embeddedFont>
      <p:font typeface="Maven Pro"/>
      <p:regular r:id="rId35"/>
      <p:bold r:id="rId36"/>
    </p:embeddedFont>
    <p:embeddedFont>
      <p:font typeface="Oswald"/>
      <p:regular r:id="rId37"/>
      <p:bold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6DE4B1DA-5F3A-4B1A-9167-55320D0B55F8}">
  <a:tblStyle styleId="{6DE4B1DA-5F3A-4B1A-9167-55320D0B55F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Nunito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Nunito-italic.fntdata"/><Relationship Id="rId10" Type="http://schemas.openxmlformats.org/officeDocument/2006/relationships/slide" Target="slides/slide4.xml"/><Relationship Id="rId32" Type="http://schemas.openxmlformats.org/officeDocument/2006/relationships/font" Target="fonts/Nunito-bold.fntdata"/><Relationship Id="rId13" Type="http://schemas.openxmlformats.org/officeDocument/2006/relationships/slide" Target="slides/slide7.xml"/><Relationship Id="rId35" Type="http://schemas.openxmlformats.org/officeDocument/2006/relationships/font" Target="fonts/MavenPro-regular.fntdata"/><Relationship Id="rId12" Type="http://schemas.openxmlformats.org/officeDocument/2006/relationships/slide" Target="slides/slide6.xml"/><Relationship Id="rId34" Type="http://schemas.openxmlformats.org/officeDocument/2006/relationships/font" Target="fonts/Nunito-boldItalic.fntdata"/><Relationship Id="rId15" Type="http://schemas.openxmlformats.org/officeDocument/2006/relationships/slide" Target="slides/slide9.xml"/><Relationship Id="rId37" Type="http://schemas.openxmlformats.org/officeDocument/2006/relationships/font" Target="fonts/Oswald-regular.fntdata"/><Relationship Id="rId14" Type="http://schemas.openxmlformats.org/officeDocument/2006/relationships/slide" Target="slides/slide8.xml"/><Relationship Id="rId36" Type="http://schemas.openxmlformats.org/officeDocument/2006/relationships/font" Target="fonts/MavenPro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Oswald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6f1c9eb601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6f1c9eb601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6f1c9eb601_0_2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6f1c9eb601_0_2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6f1c9eb601_0_2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6f1c9eb601_0_2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6f1c9eb601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6f1c9eb601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6f1c9eb601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6f1c9eb601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6f1c9eb601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6f1c9eb601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6f1c9eb601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6f1c9eb601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6f1c9eb601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6f1c9eb601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6f1c9eb601_1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6f1c9eb601_1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6f1c9eb601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6f1c9eb601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6f1c9eb601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6f1c9eb601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6f1c9eb601_1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6f1c9eb601_1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6f1c9eb601_1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6f1c9eb601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6f1c9eb601_1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6f1c9eb601_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6f1c9eb601_1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6f1c9eb601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6f1c9eb601_1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6f1c9eb601_1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6f1c9eb601_0_18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6f1c9eb601_0_18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6f1c9eb60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6f1c9eb60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6f1c9eb60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6f1c9eb60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6f1c9eb601_0_18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6f1c9eb601_0_18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6f1c9eb601_0_18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6f1c9eb601_0_18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6f1c9eb601_0_19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6f1c9eb601_0_19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seño personalizado 2">
  <p:cSld name="AUTOLAYOUT_2">
    <p:bg>
      <p:bgPr>
        <a:solidFill>
          <a:srgbClr val="FFFFFF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lemento gráfico de la cinta" id="274" name="Google Shape;274;p13" title="Cinta gráfica azul grisáceo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"/>
            <a:ext cx="914400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13"/>
          <p:cNvSpPr txBox="1"/>
          <p:nvPr>
            <p:ph type="ctrTitle"/>
          </p:nvPr>
        </p:nvSpPr>
        <p:spPr>
          <a:xfrm>
            <a:off x="436825" y="849050"/>
            <a:ext cx="4065900" cy="1955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b="1" sz="3600">
                <a:solidFill>
                  <a:srgbClr val="42424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b="1" sz="3600">
                <a:solidFill>
                  <a:srgbClr val="424242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b="1" sz="3600">
                <a:solidFill>
                  <a:srgbClr val="424242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b="1" sz="3600">
                <a:solidFill>
                  <a:srgbClr val="424242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b="1" sz="3600">
                <a:solidFill>
                  <a:srgbClr val="424242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b="1" sz="3600">
                <a:solidFill>
                  <a:srgbClr val="424242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b="1" sz="3600">
                <a:solidFill>
                  <a:srgbClr val="424242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b="1" sz="3600">
                <a:solidFill>
                  <a:srgbClr val="424242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b="1" sz="3600">
                <a:solidFill>
                  <a:srgbClr val="424242"/>
                </a:solidFill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idx="1" type="subTitle"/>
          </p:nvPr>
        </p:nvSpPr>
        <p:spPr>
          <a:xfrm>
            <a:off x="436825" y="2974150"/>
            <a:ext cx="4065900" cy="550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77" name="Google Shape;27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seño personalizado 1">
  <p:cSld name="AUTOLAYOUT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129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Elemento gráfico de cinta verde" id="280" name="Google Shape;280;p14" title="Cinta gráfica"/>
          <p:cNvPicPr preferRelativeResize="0"/>
          <p:nvPr/>
        </p:nvPicPr>
        <p:blipFill rotWithShape="1">
          <a:blip r:embed="rId2">
            <a:alphaModFix/>
          </a:blip>
          <a:srcRect b="0" l="38684" r="0" t="0"/>
          <a:stretch/>
        </p:blipFill>
        <p:spPr>
          <a:xfrm>
            <a:off x="2291" y="343975"/>
            <a:ext cx="1272100" cy="312880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lemento gráfico de cinta verde" id="281" name="Google Shape;281;p14" title="Cinta gráfica"/>
          <p:cNvPicPr preferRelativeResize="0"/>
          <p:nvPr/>
        </p:nvPicPr>
        <p:blipFill rotWithShape="1">
          <a:blip r:embed="rId2">
            <a:alphaModFix/>
          </a:blip>
          <a:srcRect b="0" l="38684" r="0" t="0"/>
          <a:stretch/>
        </p:blipFill>
        <p:spPr>
          <a:xfrm>
            <a:off x="2291" y="1670719"/>
            <a:ext cx="1272100" cy="3128806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14"/>
          <p:cNvSpPr txBox="1"/>
          <p:nvPr>
            <p:ph type="ctrTitle"/>
          </p:nvPr>
        </p:nvSpPr>
        <p:spPr>
          <a:xfrm>
            <a:off x="1884750" y="959700"/>
            <a:ext cx="5374500" cy="3128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3" name="Google Shape;28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seño personalizado">
  <p:cSld name="AUTOLAYOUT_3">
    <p:bg>
      <p:bgPr>
        <a:solidFill>
          <a:srgbClr val="FFFFFF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7F7F7F"/>
              </a:gs>
              <a:gs pos="78000">
                <a:srgbClr val="3F3F3F"/>
              </a:gs>
              <a:gs pos="100000">
                <a:srgbClr val="262626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5"/>
          <p:cNvSpPr/>
          <p:nvPr/>
        </p:nvSpPr>
        <p:spPr>
          <a:xfrm rot="10800000">
            <a:off x="3262212" y="0"/>
            <a:ext cx="1309800" cy="1088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5"/>
          <p:cNvSpPr/>
          <p:nvPr/>
        </p:nvSpPr>
        <p:spPr>
          <a:xfrm flipH="1" rot="10800000">
            <a:off x="4572012" y="0"/>
            <a:ext cx="1309800" cy="1088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5"/>
          <p:cNvSpPr/>
          <p:nvPr/>
        </p:nvSpPr>
        <p:spPr>
          <a:xfrm flipH="1" rot="10800000">
            <a:off x="4572012" y="0"/>
            <a:ext cx="1309800" cy="1088100"/>
          </a:xfrm>
          <a:prstGeom prst="rtTriangle">
            <a:avLst/>
          </a:prstGeom>
          <a:solidFill>
            <a:srgbClr val="000000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5"/>
          <p:cNvSpPr txBox="1"/>
          <p:nvPr>
            <p:ph type="ctrTitle"/>
          </p:nvPr>
        </p:nvSpPr>
        <p:spPr>
          <a:xfrm>
            <a:off x="1130100" y="1397138"/>
            <a:ext cx="6883800" cy="1658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0" name="Google Shape;290;p15"/>
          <p:cNvSpPr txBox="1"/>
          <p:nvPr>
            <p:ph idx="1" type="subTitle"/>
          </p:nvPr>
        </p:nvSpPr>
        <p:spPr>
          <a:xfrm>
            <a:off x="1130100" y="3196163"/>
            <a:ext cx="6883800" cy="550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91" name="Google Shape;29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seño personalizado 3">
  <p:cSld name="AUTOLAYOUT_4">
    <p:bg>
      <p:bgPr>
        <a:solidFill>
          <a:srgbClr val="FFFFFF"/>
        </a:solid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16"/>
          <p:cNvSpPr txBox="1"/>
          <p:nvPr>
            <p:ph type="ctrTitle"/>
          </p:nvPr>
        </p:nvSpPr>
        <p:spPr>
          <a:xfrm>
            <a:off x="1866900" y="1981200"/>
            <a:ext cx="5362500" cy="1181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" name="Google Shape;295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Relationship Id="rId4" Type="http://schemas.openxmlformats.org/officeDocument/2006/relationships/image" Target="../media/image12.png"/><Relationship Id="rId5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4.png"/><Relationship Id="rId7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7"/>
          <p:cNvSpPr txBox="1"/>
          <p:nvPr>
            <p:ph type="ctrTitle"/>
          </p:nvPr>
        </p:nvSpPr>
        <p:spPr>
          <a:xfrm>
            <a:off x="436825" y="849050"/>
            <a:ext cx="4065900" cy="195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Trabajo </a:t>
            </a:r>
            <a:r>
              <a:rPr lang="es"/>
              <a:t>Práctico</a:t>
            </a:r>
            <a:r>
              <a:rPr lang="es"/>
              <a:t> Integrador</a:t>
            </a:r>
            <a:endParaRPr/>
          </a:p>
        </p:txBody>
      </p:sp>
      <p:sp>
        <p:nvSpPr>
          <p:cNvPr id="301" name="Google Shape;301;p17"/>
          <p:cNvSpPr txBox="1"/>
          <p:nvPr>
            <p:ph idx="1" type="subTitle"/>
          </p:nvPr>
        </p:nvSpPr>
        <p:spPr>
          <a:xfrm>
            <a:off x="436825" y="2974150"/>
            <a:ext cx="4065900" cy="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Gonzalez, Lautaro Nahuel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6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Roles necesarios</a:t>
            </a:r>
            <a:endParaRPr/>
          </a:p>
        </p:txBody>
      </p:sp>
      <p:sp>
        <p:nvSpPr>
          <p:cNvPr id="359" name="Google Shape;359;p26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26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Diseñador web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Diseñar interfaz de usuarios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Arquitecto de base de datos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Diseñar base de datos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Implementar la base de datos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Mantención de la base de datos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Programador de POO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Diseñar el sistema backend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Implementar la solución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Mantención del software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Programador de API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Diseñar APIs de conexión entre la DB y la interfaz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Diseñar APIs de conexión entre el software backend y la interfaz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Implementar</a:t>
            </a: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solución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27"/>
          <p:cNvPicPr preferRelativeResize="0"/>
          <p:nvPr/>
        </p:nvPicPr>
        <p:blipFill rotWithShape="1">
          <a:blip r:embed="rId3">
            <a:alphaModFix amt="30000"/>
          </a:blip>
          <a:srcRect b="13343" l="0" r="0" t="13343"/>
          <a:stretch/>
        </p:blipFill>
        <p:spPr>
          <a:xfrm>
            <a:off x="75" y="0"/>
            <a:ext cx="9143998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27"/>
          <p:cNvSpPr/>
          <p:nvPr/>
        </p:nvSpPr>
        <p:spPr>
          <a:xfrm>
            <a:off x="1381125" y="1638325"/>
            <a:ext cx="6381900" cy="1866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27"/>
          <p:cNvSpPr txBox="1"/>
          <p:nvPr>
            <p:ph type="ctrTitle"/>
          </p:nvPr>
        </p:nvSpPr>
        <p:spPr>
          <a:xfrm>
            <a:off x="1866900" y="1981200"/>
            <a:ext cx="5362500" cy="118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Diagramas del proyecto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8"/>
          <p:cNvSpPr txBox="1"/>
          <p:nvPr>
            <p:ph type="title"/>
          </p:nvPr>
        </p:nvSpPr>
        <p:spPr>
          <a:xfrm>
            <a:off x="1303800" y="598575"/>
            <a:ext cx="24027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Diagrama de casos de uso</a:t>
            </a:r>
            <a:endParaRPr/>
          </a:p>
        </p:txBody>
      </p:sp>
      <p:pic>
        <p:nvPicPr>
          <p:cNvPr id="373" name="Google Shape;37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6500" y="574375"/>
            <a:ext cx="5132700" cy="39947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Diagrama de Gantt</a:t>
            </a:r>
            <a:endParaRPr/>
          </a:p>
        </p:txBody>
      </p:sp>
      <p:pic>
        <p:nvPicPr>
          <p:cNvPr id="379" name="Google Shape;37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8650" y="1383250"/>
            <a:ext cx="7206701" cy="360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4" name="Google Shape;38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9350" y="867975"/>
            <a:ext cx="5492676" cy="4214350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30"/>
          <p:cNvSpPr txBox="1"/>
          <p:nvPr>
            <p:ph type="title"/>
          </p:nvPr>
        </p:nvSpPr>
        <p:spPr>
          <a:xfrm>
            <a:off x="1313725" y="612000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Diagrama entidad-relación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1"/>
          <p:cNvSpPr txBox="1"/>
          <p:nvPr>
            <p:ph type="title"/>
          </p:nvPr>
        </p:nvSpPr>
        <p:spPr>
          <a:xfrm>
            <a:off x="1303800" y="598575"/>
            <a:ext cx="20268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Modelo de datos relacional</a:t>
            </a:r>
            <a:endParaRPr/>
          </a:p>
        </p:txBody>
      </p:sp>
      <p:pic>
        <p:nvPicPr>
          <p:cNvPr id="391" name="Google Shape;39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4450" y="152400"/>
            <a:ext cx="3964437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2"/>
          <p:cNvSpPr txBox="1"/>
          <p:nvPr>
            <p:ph type="title"/>
          </p:nvPr>
        </p:nvSpPr>
        <p:spPr>
          <a:xfrm>
            <a:off x="1303800" y="598575"/>
            <a:ext cx="19326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Diagrama de clases</a:t>
            </a:r>
            <a:endParaRPr/>
          </a:p>
        </p:txBody>
      </p:sp>
      <p:pic>
        <p:nvPicPr>
          <p:cNvPr id="397" name="Google Shape;39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8800" y="152400"/>
            <a:ext cx="426334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3"/>
          <p:cNvSpPr txBox="1"/>
          <p:nvPr>
            <p:ph type="title"/>
          </p:nvPr>
        </p:nvSpPr>
        <p:spPr>
          <a:xfrm>
            <a:off x="1303800" y="598575"/>
            <a:ext cx="24966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Arquitectura de alto nivel</a:t>
            </a:r>
            <a:endParaRPr/>
          </a:p>
        </p:txBody>
      </p:sp>
      <p:pic>
        <p:nvPicPr>
          <p:cNvPr id="403" name="Google Shape;40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6225" y="598575"/>
            <a:ext cx="4591050" cy="382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4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Maquetado web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3" name="Google Shape;41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0900" y="152412"/>
            <a:ext cx="4062552" cy="22851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14" name="Google Shape;41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300" y="152388"/>
            <a:ext cx="4062552" cy="22851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15" name="Google Shape;415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40725" y="2641958"/>
            <a:ext cx="4062552" cy="228519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8"/>
          <p:cNvSpPr txBox="1"/>
          <p:nvPr>
            <p:ph type="ctrTitle"/>
          </p:nvPr>
        </p:nvSpPr>
        <p:spPr>
          <a:xfrm>
            <a:off x="1884750" y="959700"/>
            <a:ext cx="5374500" cy="312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Sistema de Automatización de Piscinas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(SAP)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Google Shape;42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0725" y="2641950"/>
            <a:ext cx="4062533" cy="22851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21" name="Google Shape;42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0551" y="152380"/>
            <a:ext cx="4062552" cy="228516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22" name="Google Shape;422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6300" y="152400"/>
            <a:ext cx="4062552" cy="2285172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7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Componentes y protocolos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Listado de componentes</a:t>
            </a:r>
            <a:endParaRPr/>
          </a:p>
        </p:txBody>
      </p:sp>
      <p:sp>
        <p:nvSpPr>
          <p:cNvPr id="433" name="Google Shape;433;p3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Servidor central para el registro de usuarios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Servidores locales para la recoleccion de informacion de los sensores y la aplicación de las reglas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Routers para la conexion de red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Switches para conectar las computadoras de los gimnasios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Sensores necesarios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Arduino y/o Raspberry pi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Protocolos web</a:t>
            </a:r>
            <a:endParaRPr/>
          </a:p>
        </p:txBody>
      </p:sp>
      <p:sp>
        <p:nvSpPr>
          <p:cNvPr id="439" name="Google Shape;439;p3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MQTT con el framework Mosquitto para la coneccion de los sensores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HTTP para la utilización de las APIs de los sensores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HTTPS para el envío de datos sobre los usuarios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TCP/IP para la comunicación entre los servidores locales y el servidor central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0"/>
          <p:cNvSpPr txBox="1"/>
          <p:nvPr>
            <p:ph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Fin</a:t>
            </a:r>
            <a:endParaRPr/>
          </a:p>
        </p:txBody>
      </p:sp>
      <p:sp>
        <p:nvSpPr>
          <p:cNvPr id="445" name="Google Shape;445;p40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Link de descarga: </a:t>
            </a:r>
            <a:r>
              <a:rPr lang="es"/>
              <a:t>https://github.com/producode/TPIntegradorAHKIT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9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Índice</a:t>
            </a:r>
            <a:endParaRPr/>
          </a:p>
        </p:txBody>
      </p:sp>
      <p:sp>
        <p:nvSpPr>
          <p:cNvPr id="312" name="Google Shape;312;p19"/>
          <p:cNvSpPr txBox="1"/>
          <p:nvPr>
            <p:ph idx="1" type="body"/>
          </p:nvPr>
        </p:nvSpPr>
        <p:spPr>
          <a:xfrm>
            <a:off x="311700" y="1618200"/>
            <a:ext cx="3059100" cy="3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Especificación de los requerimientos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Metodologías y equipo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Diagramas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"/>
              <a:t>Diagrama de </a:t>
            </a:r>
            <a:r>
              <a:rPr lang="es"/>
              <a:t>casos de uso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"/>
              <a:t>Diagrama de Gantt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"/>
              <a:t>Diagrama Entidad-Relación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"/>
              <a:t>Modelo de Datos Relacional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"/>
              <a:t>Diagrama de clases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"/>
              <a:t>Arquitectura de la Solución del Alto Nivel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Maquetado web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"/>
              <a:t>Componentes y protocolos</a:t>
            </a:r>
            <a:endParaRPr/>
          </a:p>
        </p:txBody>
      </p:sp>
      <p:pic>
        <p:nvPicPr>
          <p:cNvPr descr="Ordenador portátil Chromebook abierto" id="313" name="Google Shape;3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43700" y="991675"/>
            <a:ext cx="4152802" cy="2303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martphone negro en posición vertical" id="315" name="Google Shape;31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jemplo de trama de una aplicación móvil" id="316" name="Google Shape;316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9175" y="1858795"/>
            <a:ext cx="1514675" cy="269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19"/>
          <p:cNvPicPr preferRelativeResize="0"/>
          <p:nvPr/>
        </p:nvPicPr>
        <p:blipFill rotWithShape="1">
          <a:blip r:embed="rId7">
            <a:alphaModFix/>
          </a:blip>
          <a:srcRect b="0" l="31576" r="30728" t="7045"/>
          <a:stretch/>
        </p:blipFill>
        <p:spPr>
          <a:xfrm>
            <a:off x="7269175" y="1957350"/>
            <a:ext cx="1514674" cy="2393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0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Especificación de los requerimientos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</a:t>
            </a:r>
            <a:r>
              <a:rPr lang="es"/>
              <a:t>equerimientos</a:t>
            </a:r>
            <a:endParaRPr/>
          </a:p>
        </p:txBody>
      </p:sp>
      <p:sp>
        <p:nvSpPr>
          <p:cNvPr id="328" name="Google Shape;328;p21"/>
          <p:cNvSpPr txBox="1"/>
          <p:nvPr>
            <p:ph idx="1" type="body"/>
          </p:nvPr>
        </p:nvSpPr>
        <p:spPr>
          <a:xfrm>
            <a:off x="311700" y="1468825"/>
            <a:ext cx="40797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Administración gimnasios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b="1"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CRUD Usuarios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b="1"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CRUD Gimnasios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b="1"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CRUD Sensores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b="1"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CRUD Reglas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b="1"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Recuperación de contraseña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b="1"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Verificación de usuario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b="1"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Consulta de Log y actividad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b="1"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Usuario administrador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Sistema de control de piletas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b="1"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Alarma para los usuarios suscritos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b="1"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Histórico de los valores de los sensores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b="1" lang="es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Ejecución de las acciones asociadas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2"/>
          <p:cNvSpPr txBox="1"/>
          <p:nvPr>
            <p:ph idx="1" type="body"/>
          </p:nvPr>
        </p:nvSpPr>
        <p:spPr>
          <a:xfrm>
            <a:off x="249150" y="174875"/>
            <a:ext cx="86457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Diagrama</a:t>
            </a:r>
            <a:r>
              <a:rPr lang="es"/>
              <a:t> de contexto</a:t>
            </a:r>
            <a:endParaRPr/>
          </a:p>
        </p:txBody>
      </p:sp>
      <p:pic>
        <p:nvPicPr>
          <p:cNvPr id="334" name="Google Shape;3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1613" y="998450"/>
            <a:ext cx="6200775" cy="382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Especificación de requisitos</a:t>
            </a:r>
            <a:endParaRPr/>
          </a:p>
        </p:txBody>
      </p:sp>
      <p:sp>
        <p:nvSpPr>
          <p:cNvPr id="340" name="Google Shape;340;p23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 </a:t>
            </a:r>
            <a:endParaRPr/>
          </a:p>
        </p:txBody>
      </p:sp>
      <p:graphicFrame>
        <p:nvGraphicFramePr>
          <p:cNvPr id="341" name="Google Shape;341;p23"/>
          <p:cNvGraphicFramePr/>
          <p:nvPr/>
        </p:nvGraphicFramePr>
        <p:xfrm>
          <a:off x="4903650" y="1990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{6DE4B1DA-5F3A-4B1A-9167-55320D0B55F8}</a:tableStyleId>
              </a:tblPr>
              <a:tblGrid>
                <a:gridCol w="967525"/>
                <a:gridCol w="2462975"/>
              </a:tblGrid>
              <a:tr h="335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Requisito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Control del estado de las piletas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5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Tipo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Funcional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4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Fundamento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Los parámetros medidos por los sensores deben mantenerse siempre dentro de ciertos límites establecidos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5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Volatilidad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Baja probabilidad de cambio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5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Prioridad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Alta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5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Criticidad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Obligatorio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5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Factibilidad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Posible de implementar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5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Riesgo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Bajo riesgo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342" name="Google Shape;342;p23"/>
          <p:cNvGraphicFramePr/>
          <p:nvPr/>
        </p:nvGraphicFramePr>
        <p:xfrm>
          <a:off x="952500" y="1990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{6DE4B1DA-5F3A-4B1A-9167-55320D0B55F8}</a:tableStyleId>
              </a:tblPr>
              <a:tblGrid>
                <a:gridCol w="949775"/>
                <a:gridCol w="2480725"/>
              </a:tblGrid>
              <a:tr h="463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Requisito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Administración de gimnasios y usuarios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5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Tipo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Funcional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2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Fundamento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Los usuarios deben poder acceder al sistema y ver el estado de su gimnasios correspondientes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5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Volatilidad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Baja probabilidad de cambio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5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Prioridad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Alta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5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Criticidad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Obligatorio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5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Factibilidad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Posible de implementar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5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100"/>
                        <a:t>Riesgo</a:t>
                      </a:r>
                      <a:endParaRPr b="1"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/>
                        <a:t>Bajo riesgo</a:t>
                      </a:r>
                      <a:endParaRPr sz="11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4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Metodologías</a:t>
            </a:r>
            <a:r>
              <a:rPr lang="es"/>
              <a:t> y equipo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5"/>
          <p:cNvSpPr txBox="1"/>
          <p:nvPr>
            <p:ph type="ctrTitle"/>
          </p:nvPr>
        </p:nvSpPr>
        <p:spPr>
          <a:xfrm>
            <a:off x="1130100" y="1397138"/>
            <a:ext cx="6883800" cy="165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Cascada y kanban</a:t>
            </a:r>
            <a:endParaRPr/>
          </a:p>
        </p:txBody>
      </p:sp>
      <p:sp>
        <p:nvSpPr>
          <p:cNvPr id="353" name="Google Shape;353;p25"/>
          <p:cNvSpPr txBox="1"/>
          <p:nvPr>
            <p:ph idx="1" type="subTitle"/>
          </p:nvPr>
        </p:nvSpPr>
        <p:spPr>
          <a:xfrm>
            <a:off x="1130100" y="3196163"/>
            <a:ext cx="6883800" cy="5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“Para lleva a cabo grandes proezas, se necesitan dos cosas: un plan y no tener bastante tiempo”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Leonard</a:t>
            </a:r>
            <a:r>
              <a:rPr lang="es"/>
              <a:t> Bernstein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